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7"/>
  </p:notesMasterIdLst>
  <p:sldIdLst>
    <p:sldId id="256" r:id="rId5"/>
    <p:sldId id="258" r:id="rId6"/>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4971"/>
    <a:srgbClr val="DEEBF7"/>
    <a:srgbClr val="265F92"/>
    <a:srgbClr val="183D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13"/>
  </p:normalViewPr>
  <p:slideViewPr>
    <p:cSldViewPr snapToGrid="0" snapToObjects="1">
      <p:cViewPr>
        <p:scale>
          <a:sx n="125" d="100"/>
          <a:sy n="125" d="100"/>
        </p:scale>
        <p:origin x="612"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DAFFD-FBA0-4A43-B481-28DDAD26E0AF}" type="datetimeFigureOut">
              <a:rPr lang="en-US" smtClean="0"/>
              <a:t>2/19/2020</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E9E20A-4384-4D32-A713-BF31AFD098F3}" type="slidenum">
              <a:rPr lang="en-US" smtClean="0"/>
              <a:t>‹#›</a:t>
            </a:fld>
            <a:endParaRPr lang="en-US"/>
          </a:p>
        </p:txBody>
      </p:sp>
    </p:spTree>
    <p:extLst>
      <p:ext uri="{BB962C8B-B14F-4D97-AF65-F5344CB8AC3E}">
        <p14:creationId xmlns:p14="http://schemas.microsoft.com/office/powerpoint/2010/main" val="2806875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DAE9E20A-4384-4D32-A713-BF31AFD098F3}" type="slidenum">
              <a:rPr lang="en-US" smtClean="0"/>
              <a:t>1</a:t>
            </a:fld>
            <a:endParaRPr lang="en-US"/>
          </a:p>
        </p:txBody>
      </p:sp>
    </p:spTree>
    <p:extLst>
      <p:ext uri="{BB962C8B-B14F-4D97-AF65-F5344CB8AC3E}">
        <p14:creationId xmlns:p14="http://schemas.microsoft.com/office/powerpoint/2010/main" val="3396183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DAE9E20A-4384-4D32-A713-BF31AFD098F3}" type="slidenum">
              <a:rPr lang="en-US" smtClean="0"/>
              <a:t>2</a:t>
            </a:fld>
            <a:endParaRPr lang="en-US"/>
          </a:p>
        </p:txBody>
      </p:sp>
    </p:spTree>
    <p:extLst>
      <p:ext uri="{BB962C8B-B14F-4D97-AF65-F5344CB8AC3E}">
        <p14:creationId xmlns:p14="http://schemas.microsoft.com/office/powerpoint/2010/main" val="4026361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E265E3-5970-A84B-B109-ABB695F7FF0F}" type="datetimeFigureOut">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1AB68F-B9B8-034D-8D0D-60A175D5906D}" type="slidenum">
              <a:rPr lang="en-US" smtClean="0"/>
              <a:t>‹#›</a:t>
            </a:fld>
            <a:endParaRPr lang="en-US"/>
          </a:p>
        </p:txBody>
      </p:sp>
    </p:spTree>
    <p:extLst>
      <p:ext uri="{BB962C8B-B14F-4D97-AF65-F5344CB8AC3E}">
        <p14:creationId xmlns:p14="http://schemas.microsoft.com/office/powerpoint/2010/main" val="1726206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E265E3-5970-A84B-B109-ABB695F7FF0F}" type="datetimeFigureOut">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1AB68F-B9B8-034D-8D0D-60A175D5906D}" type="slidenum">
              <a:rPr lang="en-US" smtClean="0"/>
              <a:t>‹#›</a:t>
            </a:fld>
            <a:endParaRPr lang="en-US"/>
          </a:p>
        </p:txBody>
      </p:sp>
    </p:spTree>
    <p:extLst>
      <p:ext uri="{BB962C8B-B14F-4D97-AF65-F5344CB8AC3E}">
        <p14:creationId xmlns:p14="http://schemas.microsoft.com/office/powerpoint/2010/main" val="951292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E265E3-5970-A84B-B109-ABB695F7FF0F}" type="datetimeFigureOut">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1AB68F-B9B8-034D-8D0D-60A175D5906D}" type="slidenum">
              <a:rPr lang="en-US" smtClean="0"/>
              <a:t>‹#›</a:t>
            </a:fld>
            <a:endParaRPr lang="en-US"/>
          </a:p>
        </p:txBody>
      </p:sp>
    </p:spTree>
    <p:extLst>
      <p:ext uri="{BB962C8B-B14F-4D97-AF65-F5344CB8AC3E}">
        <p14:creationId xmlns:p14="http://schemas.microsoft.com/office/powerpoint/2010/main" val="357278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E265E3-5970-A84B-B109-ABB695F7FF0F}" type="datetimeFigureOut">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1AB68F-B9B8-034D-8D0D-60A175D5906D}" type="slidenum">
              <a:rPr lang="en-US" smtClean="0"/>
              <a:t>‹#›</a:t>
            </a:fld>
            <a:endParaRPr lang="en-US"/>
          </a:p>
        </p:txBody>
      </p:sp>
    </p:spTree>
    <p:extLst>
      <p:ext uri="{BB962C8B-B14F-4D97-AF65-F5344CB8AC3E}">
        <p14:creationId xmlns:p14="http://schemas.microsoft.com/office/powerpoint/2010/main" val="200128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E265E3-5970-A84B-B109-ABB695F7FF0F}" type="datetimeFigureOut">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1AB68F-B9B8-034D-8D0D-60A175D5906D}" type="slidenum">
              <a:rPr lang="en-US" smtClean="0"/>
              <a:t>‹#›</a:t>
            </a:fld>
            <a:endParaRPr lang="en-US"/>
          </a:p>
        </p:txBody>
      </p:sp>
    </p:spTree>
    <p:extLst>
      <p:ext uri="{BB962C8B-B14F-4D97-AF65-F5344CB8AC3E}">
        <p14:creationId xmlns:p14="http://schemas.microsoft.com/office/powerpoint/2010/main" val="1710703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E265E3-5970-A84B-B109-ABB695F7FF0F}" type="datetimeFigureOut">
              <a:rPr lang="en-US" smtClean="0"/>
              <a:t>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1AB68F-B9B8-034D-8D0D-60A175D5906D}" type="slidenum">
              <a:rPr lang="en-US" smtClean="0"/>
              <a:t>‹#›</a:t>
            </a:fld>
            <a:endParaRPr lang="en-US"/>
          </a:p>
        </p:txBody>
      </p:sp>
    </p:spTree>
    <p:extLst>
      <p:ext uri="{BB962C8B-B14F-4D97-AF65-F5344CB8AC3E}">
        <p14:creationId xmlns:p14="http://schemas.microsoft.com/office/powerpoint/2010/main" val="1290456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E265E3-5970-A84B-B109-ABB695F7FF0F}" type="datetimeFigureOut">
              <a:rPr lang="en-US" smtClean="0"/>
              <a:t>2/19/2020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1AB68F-B9B8-034D-8D0D-60A175D5906D}" type="slidenum">
              <a:rPr lang="en-US" smtClean="0"/>
              <a:t>‹#›</a:t>
            </a:fld>
            <a:endParaRPr lang="en-US"/>
          </a:p>
        </p:txBody>
      </p:sp>
    </p:spTree>
    <p:extLst>
      <p:ext uri="{BB962C8B-B14F-4D97-AF65-F5344CB8AC3E}">
        <p14:creationId xmlns:p14="http://schemas.microsoft.com/office/powerpoint/2010/main" val="1271968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E265E3-5970-A84B-B109-ABB695F7FF0F}" type="datetimeFigureOut">
              <a:rPr lang="en-US" smtClean="0"/>
              <a:t>2/19/2020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1AB68F-B9B8-034D-8D0D-60A175D5906D}" type="slidenum">
              <a:rPr lang="en-US" smtClean="0"/>
              <a:t>‹#›</a:t>
            </a:fld>
            <a:endParaRPr lang="en-US"/>
          </a:p>
        </p:txBody>
      </p:sp>
    </p:spTree>
    <p:extLst>
      <p:ext uri="{BB962C8B-B14F-4D97-AF65-F5344CB8AC3E}">
        <p14:creationId xmlns:p14="http://schemas.microsoft.com/office/powerpoint/2010/main" val="1929601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E265E3-5970-A84B-B109-ABB695F7FF0F}" type="datetimeFigureOut">
              <a:rPr lang="en-US" smtClean="0"/>
              <a:t>2/19/2020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1AB68F-B9B8-034D-8D0D-60A175D5906D}" type="slidenum">
              <a:rPr lang="en-US" smtClean="0"/>
              <a:t>‹#›</a:t>
            </a:fld>
            <a:endParaRPr lang="en-US"/>
          </a:p>
        </p:txBody>
      </p:sp>
    </p:spTree>
    <p:extLst>
      <p:ext uri="{BB962C8B-B14F-4D97-AF65-F5344CB8AC3E}">
        <p14:creationId xmlns:p14="http://schemas.microsoft.com/office/powerpoint/2010/main" val="1654781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1E265E3-5970-A84B-B109-ABB695F7FF0F}" type="datetimeFigureOut">
              <a:rPr lang="en-US" smtClean="0"/>
              <a:t>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1AB68F-B9B8-034D-8D0D-60A175D5906D}" type="slidenum">
              <a:rPr lang="en-US" smtClean="0"/>
              <a:t>‹#›</a:t>
            </a:fld>
            <a:endParaRPr lang="en-US"/>
          </a:p>
        </p:txBody>
      </p:sp>
    </p:spTree>
    <p:extLst>
      <p:ext uri="{BB962C8B-B14F-4D97-AF65-F5344CB8AC3E}">
        <p14:creationId xmlns:p14="http://schemas.microsoft.com/office/powerpoint/2010/main" val="1997861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1E265E3-5970-A84B-B109-ABB695F7FF0F}" type="datetimeFigureOut">
              <a:rPr lang="en-US" smtClean="0"/>
              <a:t>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1AB68F-B9B8-034D-8D0D-60A175D5906D}" type="slidenum">
              <a:rPr lang="en-US" smtClean="0"/>
              <a:t>‹#›</a:t>
            </a:fld>
            <a:endParaRPr lang="en-US"/>
          </a:p>
        </p:txBody>
      </p:sp>
    </p:spTree>
    <p:extLst>
      <p:ext uri="{BB962C8B-B14F-4D97-AF65-F5344CB8AC3E}">
        <p14:creationId xmlns:p14="http://schemas.microsoft.com/office/powerpoint/2010/main" val="12195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21E265E3-5970-A84B-B109-ABB695F7FF0F}" type="datetimeFigureOut">
              <a:rPr lang="en-US" smtClean="0"/>
              <a:t>2/19/2020</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911AB68F-B9B8-034D-8D0D-60A175D5906D}" type="slidenum">
              <a:rPr lang="en-US" smtClean="0"/>
              <a:t>‹#›</a:t>
            </a:fld>
            <a:endParaRPr lang="en-US"/>
          </a:p>
        </p:txBody>
      </p:sp>
    </p:spTree>
    <p:extLst>
      <p:ext uri="{BB962C8B-B14F-4D97-AF65-F5344CB8AC3E}">
        <p14:creationId xmlns:p14="http://schemas.microsoft.com/office/powerpoint/2010/main" val="16064669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aspeninstitute.org/programs/college-excellence-program/" TargetMode="External"/><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www.sovasolutions.org/" TargetMode="External"/><Relationship Id="rId10" Type="http://schemas.openxmlformats.org/officeDocument/2006/relationships/image" Target="../media/image5.png"/><Relationship Id="rId4" Type="http://schemas.openxmlformats.org/officeDocument/2006/relationships/hyperlink" Target="http://hcmstrategists.com/" TargetMode="External"/><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hyperlink" Target="http://www.utdanacenter.org/" TargetMode="External"/><Relationship Id="rId13"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8.jpeg"/><Relationship Id="rId12"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mailto:mckenzie.maxson@aspeninstitute.org" TargetMode="External"/><Relationship Id="rId11" Type="http://schemas.openxmlformats.org/officeDocument/2006/relationships/image" Target="../media/image9.tif"/><Relationship Id="rId5" Type="http://schemas.openxmlformats.org/officeDocument/2006/relationships/hyperlink" Target="http://www.minnstate.edu/" TargetMode="External"/><Relationship Id="rId10" Type="http://schemas.openxmlformats.org/officeDocument/2006/relationships/hyperlink" Target="http://www.vccs.edu/" TargetMode="External"/><Relationship Id="rId4" Type="http://schemas.openxmlformats.org/officeDocument/2006/relationships/image" Target="../media/image7.png"/><Relationship Id="rId9" Type="http://schemas.openxmlformats.org/officeDocument/2006/relationships/hyperlink" Target="http://www.schev.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2FA8A70-BB25-4BDF-B0F3-21FD0F3F0749}"/>
              </a:ext>
            </a:extLst>
          </p:cNvPr>
          <p:cNvSpPr txBox="1"/>
          <p:nvPr/>
        </p:nvSpPr>
        <p:spPr>
          <a:xfrm>
            <a:off x="131317" y="5139830"/>
            <a:ext cx="6595367" cy="1869743"/>
          </a:xfrm>
          <a:prstGeom prst="rect">
            <a:avLst/>
          </a:prstGeom>
          <a:noFill/>
        </p:spPr>
        <p:txBody>
          <a:bodyPr wrap="square" rtlCol="0">
            <a:spAutoFit/>
          </a:bodyPr>
          <a:lstStyle/>
          <a:p>
            <a:r>
              <a:rPr lang="en-US" sz="1050" dirty="0">
                <a:solidFill>
                  <a:schemeClr val="tx1">
                    <a:lumMod val="65000"/>
                    <a:lumOff val="35000"/>
                  </a:schemeClr>
                </a:solidFill>
              </a:rPr>
              <a:t>In order to address these unfavorable outcomes for transfer students, </a:t>
            </a:r>
            <a:r>
              <a:rPr lang="en-US" sz="1050" dirty="0">
                <a:solidFill>
                  <a:schemeClr val="tx1">
                    <a:lumMod val="65000"/>
                    <a:lumOff val="35000"/>
                  </a:schemeClr>
                </a:solidFill>
                <a:hlinkClick r:id="rId3"/>
              </a:rPr>
              <a:t>The Aspen Institute’s College Excellence Program</a:t>
            </a:r>
            <a:r>
              <a:rPr lang="en-US" sz="1050" dirty="0">
                <a:solidFill>
                  <a:schemeClr val="tx1">
                    <a:lumMod val="65000"/>
                    <a:lumOff val="35000"/>
                  </a:schemeClr>
                </a:solidFill>
              </a:rPr>
              <a:t>, </a:t>
            </a:r>
            <a:r>
              <a:rPr lang="en-US" sz="1050" dirty="0">
                <a:solidFill>
                  <a:schemeClr val="tx1">
                    <a:lumMod val="65000"/>
                    <a:lumOff val="35000"/>
                  </a:schemeClr>
                </a:solidFill>
                <a:hlinkClick r:id="rId4"/>
              </a:rPr>
              <a:t>HCM Strategists</a:t>
            </a:r>
            <a:r>
              <a:rPr lang="en-US" sz="1050" dirty="0">
                <a:solidFill>
                  <a:schemeClr val="tx1">
                    <a:lumMod val="65000"/>
                    <a:lumOff val="35000"/>
                  </a:schemeClr>
                </a:solidFill>
              </a:rPr>
              <a:t>, and </a:t>
            </a:r>
            <a:r>
              <a:rPr lang="en-US" sz="1050" dirty="0">
                <a:solidFill>
                  <a:schemeClr val="tx1">
                    <a:lumMod val="65000"/>
                    <a:lumOff val="35000"/>
                  </a:schemeClr>
                </a:solidFill>
                <a:hlinkClick r:id="rId5"/>
              </a:rPr>
              <a:t>Sova</a:t>
            </a:r>
            <a:r>
              <a:rPr lang="en-US" sz="1050" dirty="0">
                <a:solidFill>
                  <a:schemeClr val="tx1">
                    <a:lumMod val="65000"/>
                    <a:lumOff val="35000"/>
                  </a:schemeClr>
                </a:solidFill>
              </a:rPr>
              <a:t> have established a partnership to tackle these persistent transfer issues across the country. The three lead organizations will partner with institutional leaders, policy makers, and practitioners in three states (Minnesota, Texas, and Virginia) </a:t>
            </a:r>
            <a:r>
              <a:rPr lang="en-US" sz="1050" b="1" dirty="0">
                <a:solidFill>
                  <a:srgbClr val="1D4971"/>
                </a:solidFill>
              </a:rPr>
              <a:t>to pave the way for dramatic improvements in transfer outcomes for baccalaureate-seeking students who begin at community colleges</a:t>
            </a:r>
            <a:r>
              <a:rPr lang="en-US" sz="1050" dirty="0"/>
              <a:t>. </a:t>
            </a:r>
          </a:p>
          <a:p>
            <a:endParaRPr lang="en-US" sz="1050" dirty="0">
              <a:solidFill>
                <a:schemeClr val="tx1">
                  <a:lumMod val="65000"/>
                  <a:lumOff val="35000"/>
                </a:schemeClr>
              </a:solidFill>
            </a:endParaRPr>
          </a:p>
          <a:p>
            <a:r>
              <a:rPr lang="en-US" sz="1050" dirty="0">
                <a:solidFill>
                  <a:schemeClr val="tx1">
                    <a:lumMod val="65000"/>
                    <a:lumOff val="35000"/>
                  </a:schemeClr>
                </a:solidFill>
              </a:rPr>
              <a:t>Building on significant national momentum to improve transfer student outcomes, this effort will take a comprehensive approach that incorporates </a:t>
            </a:r>
            <a:r>
              <a:rPr lang="en-US" sz="1050" b="1" dirty="0">
                <a:solidFill>
                  <a:srgbClr val="1D4971"/>
                </a:solidFill>
              </a:rPr>
              <a:t>policy, practice, research, and strategic communications </a:t>
            </a:r>
            <a:r>
              <a:rPr lang="en-US" sz="1050" dirty="0">
                <a:solidFill>
                  <a:schemeClr val="tx1">
                    <a:lumMod val="65000"/>
                    <a:lumOff val="35000"/>
                  </a:schemeClr>
                </a:solidFill>
              </a:rPr>
              <a:t>to foster the conditions for scaled and measurable improvements in attainment rates for baccalaureate-seeking community college students, including the large number of low-income students and students of color who begin education in the two-year sector. The three-year implementation phase of this project will pursue the following goals:</a:t>
            </a:r>
          </a:p>
        </p:txBody>
      </p:sp>
      <p:sp>
        <p:nvSpPr>
          <p:cNvPr id="13" name="Rectangle 12"/>
          <p:cNvSpPr/>
          <p:nvPr/>
        </p:nvSpPr>
        <p:spPr>
          <a:xfrm>
            <a:off x="1" y="10444"/>
            <a:ext cx="6858000" cy="658508"/>
          </a:xfrm>
          <a:prstGeom prst="rect">
            <a:avLst/>
          </a:prstGeom>
          <a:solidFill>
            <a:srgbClr val="1D49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31315" y="1705296"/>
            <a:ext cx="6595368" cy="2839239"/>
          </a:xfrm>
          <a:prstGeom prst="rect">
            <a:avLst/>
          </a:prstGeom>
        </p:spPr>
        <p:txBody>
          <a:bodyPr wrap="square">
            <a:spAutoFit/>
          </a:bodyPr>
          <a:lstStyle/>
          <a:p>
            <a:r>
              <a:rPr lang="en-US" sz="1050" dirty="0">
                <a:solidFill>
                  <a:schemeClr val="tx1">
                    <a:lumMod val="65000"/>
                    <a:lumOff val="35000"/>
                  </a:schemeClr>
                </a:solidFill>
              </a:rPr>
              <a:t>If U.S. higher education is to achieve its goals of fostering social mobility and developing talent, transfer is critical, especially for the </a:t>
            </a:r>
            <a:r>
              <a:rPr lang="en-US" sz="1050" b="1" dirty="0">
                <a:solidFill>
                  <a:schemeClr val="tx1">
                    <a:lumMod val="65000"/>
                    <a:lumOff val="35000"/>
                  </a:schemeClr>
                </a:solidFill>
              </a:rPr>
              <a:t>more than 10.5 million students</a:t>
            </a:r>
            <a:r>
              <a:rPr lang="en-US" sz="1050" dirty="0">
                <a:solidFill>
                  <a:schemeClr val="tx1">
                    <a:lumMod val="65000"/>
                    <a:lumOff val="35000"/>
                  </a:schemeClr>
                </a:solidFill>
              </a:rPr>
              <a:t> enrolled nationally in community colleges. But while many advances in transfer practice and policy have been made, one major challenge remains: </a:t>
            </a:r>
            <a:r>
              <a:rPr lang="en-US" sz="1050" b="1" dirty="0">
                <a:solidFill>
                  <a:schemeClr val="tx1">
                    <a:lumMod val="65000"/>
                    <a:lumOff val="35000"/>
                  </a:schemeClr>
                </a:solidFill>
              </a:rPr>
              <a:t>Incredibly low bachelor’s attainment rates among students who enter community college with the goal of attaining a bachelor’s degree</a:t>
            </a:r>
            <a:r>
              <a:rPr lang="en-US" sz="1050" dirty="0">
                <a:solidFill>
                  <a:schemeClr val="tx1">
                    <a:lumMod val="65000"/>
                    <a:lumOff val="35000"/>
                  </a:schemeClr>
                </a:solidFill>
              </a:rPr>
              <a:t>.</a:t>
            </a:r>
          </a:p>
          <a:p>
            <a:endParaRPr lang="en-US" sz="1050" dirty="0">
              <a:solidFill>
                <a:schemeClr val="tx1">
                  <a:lumMod val="65000"/>
                  <a:lumOff val="35000"/>
                </a:schemeClr>
              </a:solidFill>
            </a:endParaRPr>
          </a:p>
          <a:p>
            <a:pPr marL="171450" indent="-171450">
              <a:buFont typeface="Arial" panose="020B0604020202020204" pitchFamily="34" charset="0"/>
              <a:buChar char="•"/>
            </a:pPr>
            <a:endParaRPr lang="en-US" sz="1050" dirty="0">
              <a:solidFill>
                <a:schemeClr val="tx1">
                  <a:lumMod val="65000"/>
                  <a:lumOff val="35000"/>
                </a:schemeClr>
              </a:solidFill>
            </a:endParaRPr>
          </a:p>
          <a:p>
            <a:endParaRPr lang="en-US" sz="1050" dirty="0">
              <a:solidFill>
                <a:schemeClr val="tx1">
                  <a:lumMod val="65000"/>
                  <a:lumOff val="35000"/>
                </a:schemeClr>
              </a:solidFill>
            </a:endParaRPr>
          </a:p>
          <a:p>
            <a:endParaRPr lang="en-US" sz="1050" dirty="0">
              <a:solidFill>
                <a:schemeClr val="tx1">
                  <a:lumMod val="65000"/>
                  <a:lumOff val="35000"/>
                </a:schemeClr>
              </a:solidFill>
            </a:endParaRPr>
          </a:p>
          <a:p>
            <a:endParaRPr lang="en-US" sz="1050" dirty="0">
              <a:solidFill>
                <a:schemeClr val="tx1">
                  <a:lumMod val="65000"/>
                  <a:lumOff val="35000"/>
                </a:schemeClr>
              </a:solidFill>
            </a:endParaRPr>
          </a:p>
          <a:p>
            <a:endParaRPr lang="en-US" sz="1050" dirty="0">
              <a:solidFill>
                <a:schemeClr val="tx1">
                  <a:lumMod val="65000"/>
                  <a:lumOff val="35000"/>
                </a:schemeClr>
              </a:solidFill>
            </a:endParaRPr>
          </a:p>
          <a:p>
            <a:endParaRPr lang="en-US" sz="1050" dirty="0">
              <a:solidFill>
                <a:schemeClr val="tx1">
                  <a:lumMod val="65000"/>
                  <a:lumOff val="35000"/>
                </a:schemeClr>
              </a:solidFill>
            </a:endParaRPr>
          </a:p>
          <a:p>
            <a:endParaRPr lang="en-US" sz="1050" dirty="0">
              <a:solidFill>
                <a:schemeClr val="tx1">
                  <a:lumMod val="65000"/>
                  <a:lumOff val="35000"/>
                </a:schemeClr>
              </a:solidFill>
            </a:endParaRPr>
          </a:p>
          <a:p>
            <a:endParaRPr lang="en-US" sz="1050" dirty="0">
              <a:solidFill>
                <a:schemeClr val="tx1">
                  <a:lumMod val="65000"/>
                  <a:lumOff val="35000"/>
                </a:schemeClr>
              </a:solidFill>
            </a:endParaRPr>
          </a:p>
          <a:p>
            <a:r>
              <a:rPr lang="en-US" sz="1050" dirty="0">
                <a:solidFill>
                  <a:schemeClr val="tx1">
                    <a:lumMod val="65000"/>
                    <a:lumOff val="35000"/>
                  </a:schemeClr>
                </a:solidFill>
              </a:rPr>
              <a:t>The good news is that, over the past two years, the focus on improving transfer results is sharpening. The time is ripe for a concerted effort to scale improvements in student transfer outcomes by adopting a “both/and” approach to practice and policy. </a:t>
            </a:r>
            <a:r>
              <a:rPr lang="en-US" sz="1050" b="1" dirty="0">
                <a:solidFill>
                  <a:srgbClr val="265F92"/>
                </a:solidFill>
              </a:rPr>
              <a:t>It is now time for states to experiment with a comprehensive approach to significantly improving outcomes for baccalaureate-seeking community college students. </a:t>
            </a:r>
          </a:p>
        </p:txBody>
      </p:sp>
      <p:sp>
        <p:nvSpPr>
          <p:cNvPr id="2" name="Rectangle 2"/>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Rectangle 24">
            <a:extLst>
              <a:ext uri="{FF2B5EF4-FFF2-40B4-BE49-F238E27FC236}">
                <a16:creationId xmlns:a16="http://schemas.microsoft.com/office/drawing/2014/main" id="{81FB716F-885B-4FA5-B936-0F63B8DDD0C7}"/>
              </a:ext>
            </a:extLst>
          </p:cNvPr>
          <p:cNvSpPr/>
          <p:nvPr/>
        </p:nvSpPr>
        <p:spPr>
          <a:xfrm>
            <a:off x="1835362" y="94846"/>
            <a:ext cx="3187277" cy="457200"/>
          </a:xfrm>
          <a:prstGeom prst="rect">
            <a:avLst/>
          </a:prstGeom>
        </p:spPr>
        <p:txBody>
          <a:bodyPr wrap="square">
            <a:noAutofit/>
          </a:bodyPr>
          <a:lstStyle/>
          <a:p>
            <a:pPr marL="0" marR="0">
              <a:spcBef>
                <a:spcPts val="0"/>
              </a:spcBef>
              <a:spcAft>
                <a:spcPts val="0"/>
              </a:spcAft>
            </a:pPr>
            <a:r>
              <a:rPr lang="en-US" sz="2800" b="1" kern="1200"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TACKLING TRANSFER</a:t>
            </a:r>
            <a:endParaRPr lang="en-US" sz="2800" dirty="0">
              <a:effectLst/>
              <a:latin typeface="Times" panose="02020603050405020304" pitchFamily="18" charset="0"/>
              <a:ea typeface="MS Mincho" panose="02020609040205080304" pitchFamily="49" charset="-128"/>
              <a:cs typeface="Times New Roman" panose="02020603050405020304" pitchFamily="18" charset="0"/>
            </a:endParaRPr>
          </a:p>
        </p:txBody>
      </p:sp>
      <p:pic>
        <p:nvPicPr>
          <p:cNvPr id="26" name="Picture 25">
            <a:extLst>
              <a:ext uri="{FF2B5EF4-FFF2-40B4-BE49-F238E27FC236}">
                <a16:creationId xmlns:a16="http://schemas.microsoft.com/office/drawing/2014/main" id="{F8F0E1C8-B246-4589-BF48-980498CBD5DE}"/>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12820" y="778023"/>
            <a:ext cx="1475060" cy="419077"/>
          </a:xfrm>
          <a:prstGeom prst="rect">
            <a:avLst/>
          </a:prstGeom>
          <a:noFill/>
          <a:ln>
            <a:noFill/>
          </a:ln>
        </p:spPr>
      </p:pic>
      <p:pic>
        <p:nvPicPr>
          <p:cNvPr id="27" name="Picture 26">
            <a:extLst>
              <a:ext uri="{FF2B5EF4-FFF2-40B4-BE49-F238E27FC236}">
                <a16:creationId xmlns:a16="http://schemas.microsoft.com/office/drawing/2014/main" id="{5E8DD778-BDD7-4775-AF38-52061CABB528}"/>
              </a:ext>
            </a:extLst>
          </p:cNvPr>
          <p:cNvPicPr/>
          <p:nvPr/>
        </p:nvPicPr>
        <p:blipFill>
          <a:blip r:embed="rId7"/>
          <a:stretch>
            <a:fillRect/>
          </a:stretch>
        </p:blipFill>
        <p:spPr>
          <a:xfrm>
            <a:off x="2927014" y="749974"/>
            <a:ext cx="1003972" cy="544596"/>
          </a:xfrm>
          <a:prstGeom prst="rect">
            <a:avLst/>
          </a:prstGeom>
        </p:spPr>
      </p:pic>
      <p:sp>
        <p:nvSpPr>
          <p:cNvPr id="14" name="Rectangle 13">
            <a:extLst>
              <a:ext uri="{FF2B5EF4-FFF2-40B4-BE49-F238E27FC236}">
                <a16:creationId xmlns:a16="http://schemas.microsoft.com/office/drawing/2014/main" id="{0D23E772-9A47-45C9-A2A8-5E26A67F7D51}"/>
              </a:ext>
            </a:extLst>
          </p:cNvPr>
          <p:cNvSpPr/>
          <p:nvPr/>
        </p:nvSpPr>
        <p:spPr>
          <a:xfrm>
            <a:off x="83820" y="1354324"/>
            <a:ext cx="6690359" cy="350972"/>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99061" y="1342915"/>
            <a:ext cx="2948939" cy="380344"/>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r>
              <a:rPr lang="en-US" sz="1400" b="1" dirty="0">
                <a:solidFill>
                  <a:srgbClr val="265F92"/>
                </a:solidFill>
              </a:rPr>
              <a:t>BACKGROUND</a:t>
            </a:r>
            <a:endParaRPr lang="en-US" sz="1200" b="1" dirty="0">
              <a:solidFill>
                <a:srgbClr val="265F92"/>
              </a:solidFill>
            </a:endParaRPr>
          </a:p>
        </p:txBody>
      </p:sp>
      <p:sp>
        <p:nvSpPr>
          <p:cNvPr id="29" name="Rectangle 28">
            <a:extLst>
              <a:ext uri="{FF2B5EF4-FFF2-40B4-BE49-F238E27FC236}">
                <a16:creationId xmlns:a16="http://schemas.microsoft.com/office/drawing/2014/main" id="{91B1C141-E16D-4466-ACDE-5724C4A2F47A}"/>
              </a:ext>
            </a:extLst>
          </p:cNvPr>
          <p:cNvSpPr/>
          <p:nvPr/>
        </p:nvSpPr>
        <p:spPr>
          <a:xfrm>
            <a:off x="83821" y="4649955"/>
            <a:ext cx="6690359" cy="350972"/>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18">
            <a:extLst>
              <a:ext uri="{FF2B5EF4-FFF2-40B4-BE49-F238E27FC236}">
                <a16:creationId xmlns:a16="http://schemas.microsoft.com/office/drawing/2014/main" id="{024EF393-0DE8-4DB5-B427-A774BBCD136A}"/>
              </a:ext>
            </a:extLst>
          </p:cNvPr>
          <p:cNvSpPr/>
          <p:nvPr/>
        </p:nvSpPr>
        <p:spPr>
          <a:xfrm>
            <a:off x="131317" y="4632972"/>
            <a:ext cx="2948939" cy="380344"/>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r>
              <a:rPr lang="en-US" sz="1400" b="1" dirty="0">
                <a:solidFill>
                  <a:srgbClr val="265F92"/>
                </a:solidFill>
              </a:rPr>
              <a:t>PROJECT GOALS</a:t>
            </a:r>
            <a:endParaRPr lang="en-US" sz="1200" b="1" dirty="0">
              <a:solidFill>
                <a:srgbClr val="265F92"/>
              </a:solidFill>
            </a:endParaRPr>
          </a:p>
        </p:txBody>
      </p:sp>
      <p:sp>
        <p:nvSpPr>
          <p:cNvPr id="15" name="TextBox 14">
            <a:extLst>
              <a:ext uri="{FF2B5EF4-FFF2-40B4-BE49-F238E27FC236}">
                <a16:creationId xmlns:a16="http://schemas.microsoft.com/office/drawing/2014/main" id="{2F8D5F09-C4AC-44DA-B271-4C8257E05568}"/>
              </a:ext>
            </a:extLst>
          </p:cNvPr>
          <p:cNvSpPr txBox="1"/>
          <p:nvPr/>
        </p:nvSpPr>
        <p:spPr>
          <a:xfrm>
            <a:off x="1943100" y="7179232"/>
            <a:ext cx="4724069" cy="1546577"/>
          </a:xfrm>
          <a:prstGeom prst="rect">
            <a:avLst/>
          </a:prstGeom>
          <a:noFill/>
        </p:spPr>
        <p:txBody>
          <a:bodyPr wrap="square" rtlCol="0">
            <a:spAutoFit/>
          </a:bodyPr>
          <a:lstStyle/>
          <a:p>
            <a:pPr marL="171450" indent="-171450">
              <a:buFont typeface="Arial" panose="020B0604020202020204" pitchFamily="34" charset="0"/>
              <a:buChar char="•"/>
            </a:pPr>
            <a:r>
              <a:rPr lang="en-US" sz="1050" dirty="0">
                <a:solidFill>
                  <a:schemeClr val="tx1">
                    <a:lumMod val="65000"/>
                    <a:lumOff val="35000"/>
                  </a:schemeClr>
                </a:solidFill>
              </a:rPr>
              <a:t>Significantly and appreciably improve leading indicators of transfer student success in each of the three states</a:t>
            </a:r>
          </a:p>
          <a:p>
            <a:pPr marL="171450" indent="-171450">
              <a:buFont typeface="Arial" panose="020B0604020202020204" pitchFamily="34" charset="0"/>
              <a:buChar char="•"/>
            </a:pPr>
            <a:r>
              <a:rPr lang="en-US" sz="1050" dirty="0">
                <a:solidFill>
                  <a:schemeClr val="tx1">
                    <a:lumMod val="65000"/>
                    <a:lumOff val="35000"/>
                  </a:schemeClr>
                </a:solidFill>
              </a:rPr>
              <a:t>Build capacity and remove barriers in policy and practice so that transfer reforms take root and outcomes continue to improve significantly beyond the grant period</a:t>
            </a:r>
          </a:p>
          <a:p>
            <a:pPr marL="171450" indent="-171450">
              <a:buFont typeface="Arial" panose="020B0604020202020204" pitchFamily="34" charset="0"/>
              <a:buChar char="•"/>
            </a:pPr>
            <a:r>
              <a:rPr lang="en-US" sz="1050" dirty="0">
                <a:solidFill>
                  <a:schemeClr val="tx1">
                    <a:lumMod val="65000"/>
                    <a:lumOff val="35000"/>
                  </a:schemeClr>
                </a:solidFill>
              </a:rPr>
              <a:t>Generate substantial new, actionable knowledge about what it takes for a state to improve student transfer outcomes</a:t>
            </a:r>
          </a:p>
          <a:p>
            <a:pPr marL="171450" indent="-171450">
              <a:buFont typeface="Arial" panose="020B0604020202020204" pitchFamily="34" charset="0"/>
              <a:buChar char="•"/>
            </a:pPr>
            <a:r>
              <a:rPr lang="en-US" sz="1050" dirty="0">
                <a:solidFill>
                  <a:schemeClr val="tx1">
                    <a:lumMod val="65000"/>
                    <a:lumOff val="35000"/>
                  </a:schemeClr>
                </a:solidFill>
              </a:rPr>
              <a:t>Broadly disseminate knowledge about how to improve transfer outcomes nationally</a:t>
            </a:r>
          </a:p>
        </p:txBody>
      </p:sp>
      <p:pic>
        <p:nvPicPr>
          <p:cNvPr id="31" name="Picture 30">
            <a:extLst>
              <a:ext uri="{FF2B5EF4-FFF2-40B4-BE49-F238E27FC236}">
                <a16:creationId xmlns:a16="http://schemas.microsoft.com/office/drawing/2014/main" id="{EA8823E9-F7FF-4F61-AD74-38AC4610793C}"/>
              </a:ext>
            </a:extLst>
          </p:cNvPr>
          <p:cNvPicPr>
            <a:picLocks noChangeAspect="1"/>
          </p:cNvPicPr>
          <p:nvPr/>
        </p:nvPicPr>
        <p:blipFill>
          <a:blip r:embed="rId8"/>
          <a:stretch>
            <a:fillRect/>
          </a:stretch>
        </p:blipFill>
        <p:spPr>
          <a:xfrm>
            <a:off x="4763901" y="2569678"/>
            <a:ext cx="1414275" cy="1094234"/>
          </a:xfrm>
          <a:prstGeom prst="rect">
            <a:avLst/>
          </a:prstGeom>
        </p:spPr>
      </p:pic>
      <p:sp>
        <p:nvSpPr>
          <p:cNvPr id="32" name="TextBox 31">
            <a:extLst>
              <a:ext uri="{FF2B5EF4-FFF2-40B4-BE49-F238E27FC236}">
                <a16:creationId xmlns:a16="http://schemas.microsoft.com/office/drawing/2014/main" id="{BC461F74-6410-422D-A756-8964A2082245}"/>
              </a:ext>
            </a:extLst>
          </p:cNvPr>
          <p:cNvSpPr txBox="1"/>
          <p:nvPr/>
        </p:nvSpPr>
        <p:spPr>
          <a:xfrm>
            <a:off x="372491" y="2504566"/>
            <a:ext cx="4251960" cy="1384995"/>
          </a:xfrm>
          <a:prstGeom prst="rect">
            <a:avLst/>
          </a:prstGeom>
          <a:noFill/>
        </p:spPr>
        <p:txBody>
          <a:bodyPr wrap="square" rtlCol="0">
            <a:spAutoFit/>
          </a:bodyPr>
          <a:lstStyle/>
          <a:p>
            <a:pPr marL="171450" indent="-171450">
              <a:buFont typeface="Arial" panose="020B0604020202020204" pitchFamily="34" charset="0"/>
              <a:buChar char="•"/>
            </a:pPr>
            <a:r>
              <a:rPr lang="en-US" sz="1050" dirty="0">
                <a:solidFill>
                  <a:schemeClr val="tx1">
                    <a:lumMod val="65000"/>
                    <a:lumOff val="35000"/>
                  </a:schemeClr>
                </a:solidFill>
              </a:rPr>
              <a:t>Research reveals that </a:t>
            </a:r>
            <a:r>
              <a:rPr lang="en-US" sz="1050" b="1" dirty="0">
                <a:solidFill>
                  <a:schemeClr val="tx1">
                    <a:lumMod val="65000"/>
                    <a:lumOff val="35000"/>
                  </a:schemeClr>
                </a:solidFill>
              </a:rPr>
              <a:t>up to 80% </a:t>
            </a:r>
            <a:r>
              <a:rPr lang="en-US" sz="1050" dirty="0">
                <a:solidFill>
                  <a:schemeClr val="tx1">
                    <a:lumMod val="65000"/>
                    <a:lumOff val="35000"/>
                  </a:schemeClr>
                </a:solidFill>
              </a:rPr>
              <a:t>of entering community college students aim to earn a bachelor’s degree but </a:t>
            </a:r>
            <a:r>
              <a:rPr lang="en-US" sz="1050" b="1" dirty="0">
                <a:solidFill>
                  <a:schemeClr val="tx1">
                    <a:lumMod val="65000"/>
                    <a:lumOff val="35000"/>
                  </a:schemeClr>
                </a:solidFill>
              </a:rPr>
              <a:t>only 14% </a:t>
            </a:r>
            <a:r>
              <a:rPr lang="en-US" sz="1050" dirty="0">
                <a:solidFill>
                  <a:schemeClr val="tx1">
                    <a:lumMod val="65000"/>
                    <a:lumOff val="35000"/>
                  </a:schemeClr>
                </a:solidFill>
              </a:rPr>
              <a:t>do so within six years. </a:t>
            </a:r>
          </a:p>
          <a:p>
            <a:pPr marL="171450" indent="-171450">
              <a:buFont typeface="Arial" panose="020B0604020202020204" pitchFamily="34" charset="0"/>
              <a:buChar char="•"/>
            </a:pPr>
            <a:r>
              <a:rPr lang="en-US" sz="1050" dirty="0">
                <a:solidFill>
                  <a:schemeClr val="tx1">
                    <a:lumMod val="65000"/>
                    <a:lumOff val="35000"/>
                  </a:schemeClr>
                </a:solidFill>
              </a:rPr>
              <a:t>This gulf between aspirations and outcomes is even wider for </a:t>
            </a:r>
            <a:r>
              <a:rPr lang="en-US" sz="1050" b="1" dirty="0">
                <a:solidFill>
                  <a:schemeClr val="tx1">
                    <a:lumMod val="65000"/>
                    <a:lumOff val="35000"/>
                  </a:schemeClr>
                </a:solidFill>
              </a:rPr>
              <a:t>students of color, first-generation college goers, and low-income students </a:t>
            </a:r>
            <a:r>
              <a:rPr lang="en-US" sz="1050" dirty="0">
                <a:solidFill>
                  <a:schemeClr val="tx1">
                    <a:lumMod val="65000"/>
                    <a:lumOff val="35000"/>
                  </a:schemeClr>
                </a:solidFill>
              </a:rPr>
              <a:t>–</a:t>
            </a:r>
            <a:r>
              <a:rPr lang="en-US" sz="1050" b="1" dirty="0">
                <a:solidFill>
                  <a:schemeClr val="tx1">
                    <a:lumMod val="65000"/>
                    <a:lumOff val="35000"/>
                  </a:schemeClr>
                </a:solidFill>
              </a:rPr>
              <a:t> </a:t>
            </a:r>
            <a:r>
              <a:rPr lang="en-US" sz="1050" dirty="0">
                <a:solidFill>
                  <a:schemeClr val="tx1">
                    <a:lumMod val="65000"/>
                    <a:lumOff val="35000"/>
                  </a:schemeClr>
                </a:solidFill>
              </a:rPr>
              <a:t>all populations more likely than others to enter higher education in community colleges, but much less likely to attain a bachelor’s degree.</a:t>
            </a:r>
          </a:p>
          <a:p>
            <a:endParaRPr lang="en-US" sz="1050" dirty="0"/>
          </a:p>
        </p:txBody>
      </p:sp>
      <p:pic>
        <p:nvPicPr>
          <p:cNvPr id="34" name="Picture 33">
            <a:extLst>
              <a:ext uri="{FF2B5EF4-FFF2-40B4-BE49-F238E27FC236}">
                <a16:creationId xmlns:a16="http://schemas.microsoft.com/office/drawing/2014/main" id="{AF4E277E-46E1-483D-80A3-BD1119D77306}"/>
              </a:ext>
            </a:extLst>
          </p:cNvPr>
          <p:cNvPicPr>
            <a:picLocks noChangeAspect="1"/>
          </p:cNvPicPr>
          <p:nvPr/>
        </p:nvPicPr>
        <p:blipFill>
          <a:blip r:embed="rId9"/>
          <a:stretch>
            <a:fillRect/>
          </a:stretch>
        </p:blipFill>
        <p:spPr>
          <a:xfrm>
            <a:off x="499917" y="7438704"/>
            <a:ext cx="1105869" cy="1073237"/>
          </a:xfrm>
          <a:prstGeom prst="rect">
            <a:avLst/>
          </a:prstGeom>
        </p:spPr>
      </p:pic>
      <p:pic>
        <p:nvPicPr>
          <p:cNvPr id="1026" name="Picture 2" descr="Image result for sova solutions logo">
            <a:extLst>
              <a:ext uri="{FF2B5EF4-FFF2-40B4-BE49-F238E27FC236}">
                <a16:creationId xmlns:a16="http://schemas.microsoft.com/office/drawing/2014/main" id="{6CB50A99-ED75-49D0-8A64-0DB288529F04}"/>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4581" t="23497" r="4791" b="24353"/>
          <a:stretch/>
        </p:blipFill>
        <p:spPr bwMode="auto">
          <a:xfrm>
            <a:off x="4833516" y="815126"/>
            <a:ext cx="1262484" cy="381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37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5095" y="166897"/>
            <a:ext cx="3884999" cy="307777"/>
          </a:xfrm>
          <a:prstGeom prst="rect">
            <a:avLst/>
          </a:prstGeom>
        </p:spPr>
        <p:txBody>
          <a:bodyPr wrap="square">
            <a:spAutoFit/>
          </a:bodyPr>
          <a:lstStyle/>
          <a:p>
            <a:r>
              <a:rPr lang="en-US" sz="1400" b="1" dirty="0">
                <a:solidFill>
                  <a:schemeClr val="bg1"/>
                </a:solidFill>
                <a:ea typeface="Calibri" charset="0"/>
                <a:cs typeface="Times New Roman" charset="0"/>
              </a:rPr>
              <a:t>The Aspen Prize for Community College Excellence</a:t>
            </a:r>
            <a:endParaRPr lang="en-US" sz="1100" b="1" i="1" dirty="0">
              <a:solidFill>
                <a:schemeClr val="bg1"/>
              </a:solidFill>
              <a:ea typeface="ＭＳ 明朝" charset="-128"/>
              <a:cs typeface="Times New Roman" charset="0"/>
            </a:endParaRPr>
          </a:p>
        </p:txBody>
      </p:sp>
      <p:sp>
        <p:nvSpPr>
          <p:cNvPr id="14" name="Rectangle 2"/>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8738" y="123498"/>
            <a:ext cx="1290275" cy="368650"/>
          </a:xfrm>
          <a:prstGeom prst="rect">
            <a:avLst/>
          </a:prstGeom>
        </p:spPr>
      </p:pic>
      <p:sp>
        <p:nvSpPr>
          <p:cNvPr id="11" name="Rectangle 10">
            <a:extLst>
              <a:ext uri="{FF2B5EF4-FFF2-40B4-BE49-F238E27FC236}">
                <a16:creationId xmlns:a16="http://schemas.microsoft.com/office/drawing/2014/main" id="{4FF507FA-9ECD-403A-AAC7-4C98D9A4B725}"/>
              </a:ext>
            </a:extLst>
          </p:cNvPr>
          <p:cNvSpPr/>
          <p:nvPr/>
        </p:nvSpPr>
        <p:spPr>
          <a:xfrm>
            <a:off x="1" y="10444"/>
            <a:ext cx="6858000" cy="658508"/>
          </a:xfrm>
          <a:prstGeom prst="rect">
            <a:avLst/>
          </a:prstGeom>
          <a:solidFill>
            <a:srgbClr val="1D49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2580EBD-C8D7-4F22-B1A7-3103F8ADDD8A}"/>
              </a:ext>
            </a:extLst>
          </p:cNvPr>
          <p:cNvSpPr/>
          <p:nvPr/>
        </p:nvSpPr>
        <p:spPr>
          <a:xfrm>
            <a:off x="1835362" y="94846"/>
            <a:ext cx="3187277" cy="457200"/>
          </a:xfrm>
          <a:prstGeom prst="rect">
            <a:avLst/>
          </a:prstGeom>
        </p:spPr>
        <p:txBody>
          <a:bodyPr wrap="square">
            <a:noAutofit/>
          </a:bodyPr>
          <a:lstStyle/>
          <a:p>
            <a:pPr marL="0" marR="0">
              <a:spcBef>
                <a:spcPts val="0"/>
              </a:spcBef>
              <a:spcAft>
                <a:spcPts val="0"/>
              </a:spcAft>
            </a:pPr>
            <a:r>
              <a:rPr lang="en-US" sz="2800" b="1" kern="1200"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TACKLING TRANSFER</a:t>
            </a:r>
            <a:endParaRPr lang="en-US" sz="2800" dirty="0">
              <a:effectLst/>
              <a:latin typeface="Times" panose="02020603050405020304" pitchFamily="18" charset="0"/>
              <a:ea typeface="MS Mincho" panose="02020609040205080304" pitchFamily="49" charset="-128"/>
              <a:cs typeface="Times New Roman" panose="02020603050405020304" pitchFamily="18" charset="0"/>
            </a:endParaRPr>
          </a:p>
        </p:txBody>
      </p:sp>
      <p:sp>
        <p:nvSpPr>
          <p:cNvPr id="18" name="Rectangle 17">
            <a:extLst>
              <a:ext uri="{FF2B5EF4-FFF2-40B4-BE49-F238E27FC236}">
                <a16:creationId xmlns:a16="http://schemas.microsoft.com/office/drawing/2014/main" id="{A70B349B-A93A-491A-81D0-1F19749CBA37}"/>
              </a:ext>
            </a:extLst>
          </p:cNvPr>
          <p:cNvSpPr/>
          <p:nvPr/>
        </p:nvSpPr>
        <p:spPr>
          <a:xfrm>
            <a:off x="83820" y="793415"/>
            <a:ext cx="6690359" cy="350972"/>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0E77801E-3101-40DD-BED8-BD6E180C7813}"/>
              </a:ext>
            </a:extLst>
          </p:cNvPr>
          <p:cNvSpPr/>
          <p:nvPr/>
        </p:nvSpPr>
        <p:spPr>
          <a:xfrm>
            <a:off x="99061" y="782006"/>
            <a:ext cx="2948939" cy="380344"/>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r>
              <a:rPr lang="en-US" sz="1400" b="1" dirty="0">
                <a:solidFill>
                  <a:srgbClr val="265F92"/>
                </a:solidFill>
              </a:rPr>
              <a:t>PROJECT OVERVIEW</a:t>
            </a:r>
            <a:endParaRPr lang="en-US" sz="1200" b="1" dirty="0">
              <a:solidFill>
                <a:srgbClr val="265F92"/>
              </a:solidFill>
            </a:endParaRPr>
          </a:p>
        </p:txBody>
      </p:sp>
      <p:sp>
        <p:nvSpPr>
          <p:cNvPr id="20" name="TextBox 19">
            <a:extLst>
              <a:ext uri="{FF2B5EF4-FFF2-40B4-BE49-F238E27FC236}">
                <a16:creationId xmlns:a16="http://schemas.microsoft.com/office/drawing/2014/main" id="{7D3FEA7C-0C7E-43A5-ABA3-6CA927BB626E}"/>
              </a:ext>
            </a:extLst>
          </p:cNvPr>
          <p:cNvSpPr txBox="1"/>
          <p:nvPr/>
        </p:nvSpPr>
        <p:spPr>
          <a:xfrm>
            <a:off x="131317" y="1173759"/>
            <a:ext cx="6595367" cy="415498"/>
          </a:xfrm>
          <a:prstGeom prst="rect">
            <a:avLst/>
          </a:prstGeom>
          <a:noFill/>
        </p:spPr>
        <p:txBody>
          <a:bodyPr wrap="square" rtlCol="0">
            <a:spAutoFit/>
          </a:bodyPr>
          <a:lstStyle/>
          <a:p>
            <a:r>
              <a:rPr lang="en-US" sz="1050" dirty="0">
                <a:solidFill>
                  <a:schemeClr val="tx1">
                    <a:lumMod val="65000"/>
                    <a:lumOff val="35000"/>
                  </a:schemeClr>
                </a:solidFill>
              </a:rPr>
              <a:t>Each state’s plan will be crafted in collaboration with state leads and tailored to its particular context. Each plan will include:</a:t>
            </a:r>
          </a:p>
        </p:txBody>
      </p:sp>
      <p:sp>
        <p:nvSpPr>
          <p:cNvPr id="22" name="TextBox 21">
            <a:extLst>
              <a:ext uri="{FF2B5EF4-FFF2-40B4-BE49-F238E27FC236}">
                <a16:creationId xmlns:a16="http://schemas.microsoft.com/office/drawing/2014/main" id="{DB473A74-B4F6-4BC6-AEEA-AD4625EAABFC}"/>
              </a:ext>
            </a:extLst>
          </p:cNvPr>
          <p:cNvSpPr txBox="1"/>
          <p:nvPr/>
        </p:nvSpPr>
        <p:spPr>
          <a:xfrm>
            <a:off x="192276" y="1662042"/>
            <a:ext cx="6473448" cy="1223412"/>
          </a:xfrm>
          <a:prstGeom prst="rect">
            <a:avLst/>
          </a:prstGeom>
          <a:noFill/>
        </p:spPr>
        <p:txBody>
          <a:bodyPr wrap="square" rtlCol="0">
            <a:spAutoFit/>
          </a:bodyPr>
          <a:lstStyle/>
          <a:p>
            <a:pPr marL="171450" indent="-171450">
              <a:buFont typeface="Arial" panose="020B0604020202020204" pitchFamily="34" charset="0"/>
              <a:buChar char="•"/>
            </a:pPr>
            <a:r>
              <a:rPr lang="en-US" sz="1050" u="sng" dirty="0">
                <a:solidFill>
                  <a:schemeClr val="tx1">
                    <a:lumMod val="65000"/>
                    <a:lumOff val="35000"/>
                  </a:schemeClr>
                </a:solidFill>
              </a:rPr>
              <a:t>Goal-setting support</a:t>
            </a:r>
            <a:r>
              <a:rPr lang="en-US" sz="1050" dirty="0">
                <a:solidFill>
                  <a:schemeClr val="tx1">
                    <a:lumMod val="65000"/>
                    <a:lumOff val="35000"/>
                  </a:schemeClr>
                </a:solidFill>
              </a:rPr>
              <a:t>. To provide a shared purpose for our work, each state partner will develop quantifiable goals. Among other things, the Tackling Transfer team will provide support in establishing baseline data and analyzing and reporting student outcomes data.</a:t>
            </a:r>
          </a:p>
          <a:p>
            <a:pPr marL="171450" indent="-171450">
              <a:buFont typeface="Arial" panose="020B0604020202020204" pitchFamily="34" charset="0"/>
              <a:buChar char="•"/>
            </a:pPr>
            <a:endParaRPr lang="en-US" sz="1050" dirty="0">
              <a:solidFill>
                <a:schemeClr val="tx1">
                  <a:lumMod val="65000"/>
                  <a:lumOff val="35000"/>
                </a:schemeClr>
              </a:solidFill>
            </a:endParaRPr>
          </a:p>
          <a:p>
            <a:pPr marL="171450" indent="-171450">
              <a:buFont typeface="Arial" panose="020B0604020202020204" pitchFamily="34" charset="0"/>
              <a:buChar char="•"/>
            </a:pPr>
            <a:r>
              <a:rPr lang="en-US" sz="1050" u="sng" dirty="0">
                <a:solidFill>
                  <a:schemeClr val="tx1">
                    <a:lumMod val="65000"/>
                    <a:lumOff val="35000"/>
                  </a:schemeClr>
                </a:solidFill>
              </a:rPr>
              <a:t>Strategic communications</a:t>
            </a:r>
            <a:r>
              <a:rPr lang="en-US" sz="1050" dirty="0">
                <a:solidFill>
                  <a:schemeClr val="tx1">
                    <a:lumMod val="65000"/>
                    <a:lumOff val="35000"/>
                  </a:schemeClr>
                </a:solidFill>
              </a:rPr>
              <a:t>. The Tackling Transfer team will make the case for the importance of transfer to state and national audiences, and support our state partners in doing the same.</a:t>
            </a:r>
          </a:p>
          <a:p>
            <a:endParaRPr lang="en-US" sz="1050" dirty="0">
              <a:solidFill>
                <a:schemeClr val="tx1">
                  <a:lumMod val="65000"/>
                  <a:lumOff val="35000"/>
                </a:schemeClr>
              </a:solidFill>
            </a:endParaRPr>
          </a:p>
        </p:txBody>
      </p:sp>
      <p:pic>
        <p:nvPicPr>
          <p:cNvPr id="4" name="Picture 3">
            <a:extLst>
              <a:ext uri="{FF2B5EF4-FFF2-40B4-BE49-F238E27FC236}">
                <a16:creationId xmlns:a16="http://schemas.microsoft.com/office/drawing/2014/main" id="{7BDA096C-2669-4F03-BA57-6FCC9BE2456E}"/>
              </a:ext>
            </a:extLst>
          </p:cNvPr>
          <p:cNvPicPr>
            <a:picLocks noChangeAspect="1"/>
          </p:cNvPicPr>
          <p:nvPr/>
        </p:nvPicPr>
        <p:blipFill>
          <a:blip r:embed="rId4"/>
          <a:stretch>
            <a:fillRect/>
          </a:stretch>
        </p:blipFill>
        <p:spPr>
          <a:xfrm>
            <a:off x="5188966" y="2642785"/>
            <a:ext cx="984506" cy="984506"/>
          </a:xfrm>
          <a:prstGeom prst="rect">
            <a:avLst/>
          </a:prstGeom>
        </p:spPr>
      </p:pic>
      <p:sp>
        <p:nvSpPr>
          <p:cNvPr id="3" name="TextBox 2">
            <a:extLst>
              <a:ext uri="{FF2B5EF4-FFF2-40B4-BE49-F238E27FC236}">
                <a16:creationId xmlns:a16="http://schemas.microsoft.com/office/drawing/2014/main" id="{8C1A0CB0-A0D6-4402-9F16-9D1C59384875}"/>
              </a:ext>
            </a:extLst>
          </p:cNvPr>
          <p:cNvSpPr txBox="1"/>
          <p:nvPr/>
        </p:nvSpPr>
        <p:spPr>
          <a:xfrm>
            <a:off x="191101" y="4128708"/>
            <a:ext cx="6414264" cy="577081"/>
          </a:xfrm>
          <a:prstGeom prst="rect">
            <a:avLst/>
          </a:prstGeom>
          <a:noFill/>
        </p:spPr>
        <p:txBody>
          <a:bodyPr wrap="square" rtlCol="0">
            <a:spAutoFit/>
          </a:bodyPr>
          <a:lstStyle/>
          <a:p>
            <a:pPr marL="171450" indent="-171450">
              <a:buFont typeface="Arial" panose="020B0604020202020204" pitchFamily="34" charset="0"/>
              <a:buChar char="•"/>
            </a:pPr>
            <a:r>
              <a:rPr lang="en-US" sz="1050" u="sng" dirty="0">
                <a:solidFill>
                  <a:schemeClr val="tx1">
                    <a:lumMod val="65000"/>
                    <a:lumOff val="35000"/>
                  </a:schemeClr>
                </a:solidFill>
              </a:rPr>
              <a:t>Qualitative research</a:t>
            </a:r>
            <a:r>
              <a:rPr lang="en-US" sz="1050" dirty="0">
                <a:solidFill>
                  <a:schemeClr val="tx1">
                    <a:lumMod val="65000"/>
                    <a:lumOff val="35000"/>
                  </a:schemeClr>
                </a:solidFill>
              </a:rPr>
              <a:t>. The Tackling Transfer team will collect and provide qualitative research on policies and practices that correlate to high levels of transfer student outcomes. What we learn from the three partner states will be widely shared with the field.</a:t>
            </a:r>
          </a:p>
        </p:txBody>
      </p:sp>
      <p:sp>
        <p:nvSpPr>
          <p:cNvPr id="29" name="TextBox 28">
            <a:extLst>
              <a:ext uri="{FF2B5EF4-FFF2-40B4-BE49-F238E27FC236}">
                <a16:creationId xmlns:a16="http://schemas.microsoft.com/office/drawing/2014/main" id="{DE9EFEFD-D871-4DA6-AE57-1C9A604528CD}"/>
              </a:ext>
            </a:extLst>
          </p:cNvPr>
          <p:cNvSpPr txBox="1"/>
          <p:nvPr/>
        </p:nvSpPr>
        <p:spPr>
          <a:xfrm>
            <a:off x="114902" y="5531892"/>
            <a:ext cx="6490463" cy="400110"/>
          </a:xfrm>
          <a:prstGeom prst="rect">
            <a:avLst/>
          </a:prstGeom>
          <a:noFill/>
        </p:spPr>
        <p:txBody>
          <a:bodyPr wrap="square" rtlCol="0">
            <a:spAutoFit/>
          </a:bodyPr>
          <a:lstStyle/>
          <a:p>
            <a:r>
              <a:rPr lang="en-US" sz="1000" dirty="0">
                <a:solidFill>
                  <a:schemeClr val="tx1">
                    <a:lumMod val="65000"/>
                    <a:lumOff val="35000"/>
                  </a:schemeClr>
                </a:solidFill>
              </a:rPr>
              <a:t>While Tackling Transfer is managed and led by The Aspen Institute’s College Excellence Program, HCM Strategists, and Sova, the planning and strategy work that happens on the ground in each of our three states is led by our state leads:</a:t>
            </a:r>
            <a:endParaRPr lang="en-US" sz="1000" dirty="0"/>
          </a:p>
        </p:txBody>
      </p:sp>
      <p:sp>
        <p:nvSpPr>
          <p:cNvPr id="31" name="TextBox 30">
            <a:extLst>
              <a:ext uri="{FF2B5EF4-FFF2-40B4-BE49-F238E27FC236}">
                <a16:creationId xmlns:a16="http://schemas.microsoft.com/office/drawing/2014/main" id="{140D9A81-D12D-458D-AAE8-9B7C48CB055E}"/>
              </a:ext>
            </a:extLst>
          </p:cNvPr>
          <p:cNvSpPr txBox="1"/>
          <p:nvPr/>
        </p:nvSpPr>
        <p:spPr>
          <a:xfrm>
            <a:off x="244870" y="6028872"/>
            <a:ext cx="1237220" cy="553998"/>
          </a:xfrm>
          <a:prstGeom prst="rect">
            <a:avLst/>
          </a:prstGeom>
          <a:noFill/>
        </p:spPr>
        <p:txBody>
          <a:bodyPr wrap="square" rtlCol="0">
            <a:spAutoFit/>
          </a:bodyPr>
          <a:lstStyle/>
          <a:p>
            <a:pPr algn="ctr"/>
            <a:r>
              <a:rPr lang="en-US" sz="1000" b="1" dirty="0">
                <a:solidFill>
                  <a:srgbClr val="1D4971"/>
                </a:solidFill>
              </a:rPr>
              <a:t>MINNESOTA:</a:t>
            </a:r>
          </a:p>
          <a:p>
            <a:pPr algn="ctr"/>
            <a:r>
              <a:rPr lang="en-US" sz="1000" dirty="0">
                <a:solidFill>
                  <a:schemeClr val="tx1">
                    <a:lumMod val="65000"/>
                    <a:lumOff val="35000"/>
                  </a:schemeClr>
                </a:solidFill>
                <a:hlinkClick r:id="rId5"/>
              </a:rPr>
              <a:t>Minnesota State</a:t>
            </a:r>
            <a:endParaRPr lang="en-US" sz="1000" dirty="0">
              <a:solidFill>
                <a:schemeClr val="tx1">
                  <a:lumMod val="65000"/>
                  <a:lumOff val="35000"/>
                </a:schemeClr>
              </a:solidFill>
            </a:endParaRPr>
          </a:p>
          <a:p>
            <a:pPr algn="ctr"/>
            <a:endParaRPr lang="en-US" sz="1000" b="1" dirty="0">
              <a:solidFill>
                <a:srgbClr val="1D4971"/>
              </a:solidFill>
            </a:endParaRPr>
          </a:p>
        </p:txBody>
      </p:sp>
      <p:sp>
        <p:nvSpPr>
          <p:cNvPr id="36" name="Rectangle 35">
            <a:extLst>
              <a:ext uri="{FF2B5EF4-FFF2-40B4-BE49-F238E27FC236}">
                <a16:creationId xmlns:a16="http://schemas.microsoft.com/office/drawing/2014/main" id="{8B7F59F8-6B2C-4D92-B766-12472DF5B1B0}"/>
              </a:ext>
            </a:extLst>
          </p:cNvPr>
          <p:cNvSpPr/>
          <p:nvPr/>
        </p:nvSpPr>
        <p:spPr>
          <a:xfrm>
            <a:off x="83820" y="5079653"/>
            <a:ext cx="6690359" cy="350972"/>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18">
            <a:extLst>
              <a:ext uri="{FF2B5EF4-FFF2-40B4-BE49-F238E27FC236}">
                <a16:creationId xmlns:a16="http://schemas.microsoft.com/office/drawing/2014/main" id="{C6D5CDA6-4BF9-4703-A8D2-462C581A2301}"/>
              </a:ext>
            </a:extLst>
          </p:cNvPr>
          <p:cNvSpPr/>
          <p:nvPr/>
        </p:nvSpPr>
        <p:spPr>
          <a:xfrm>
            <a:off x="99061" y="5068244"/>
            <a:ext cx="2948939" cy="380344"/>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r>
              <a:rPr lang="en-US" sz="1400" b="1" dirty="0">
                <a:solidFill>
                  <a:srgbClr val="265F92"/>
                </a:solidFill>
              </a:rPr>
              <a:t>PARTNERS</a:t>
            </a:r>
            <a:endParaRPr lang="en-US" sz="1200" b="1" dirty="0">
              <a:solidFill>
                <a:srgbClr val="265F92"/>
              </a:solidFill>
            </a:endParaRPr>
          </a:p>
        </p:txBody>
      </p:sp>
      <p:sp>
        <p:nvSpPr>
          <p:cNvPr id="40" name="Rectangle 39">
            <a:extLst>
              <a:ext uri="{FF2B5EF4-FFF2-40B4-BE49-F238E27FC236}">
                <a16:creationId xmlns:a16="http://schemas.microsoft.com/office/drawing/2014/main" id="{1FA6B22E-A940-4DB5-B3FF-A82447786D93}"/>
              </a:ext>
            </a:extLst>
          </p:cNvPr>
          <p:cNvSpPr/>
          <p:nvPr/>
        </p:nvSpPr>
        <p:spPr>
          <a:xfrm>
            <a:off x="83818" y="6804383"/>
            <a:ext cx="6690359" cy="350972"/>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130E149C-203F-44A3-9B6D-10D0B3FF6948}"/>
              </a:ext>
            </a:extLst>
          </p:cNvPr>
          <p:cNvGrpSpPr/>
          <p:nvPr/>
        </p:nvGrpSpPr>
        <p:grpSpPr>
          <a:xfrm>
            <a:off x="83819" y="8653701"/>
            <a:ext cx="6690359" cy="400110"/>
            <a:chOff x="83819" y="8653701"/>
            <a:chExt cx="6690359" cy="400110"/>
          </a:xfrm>
        </p:grpSpPr>
        <p:sp>
          <p:nvSpPr>
            <p:cNvPr id="41" name="Rectangle 40">
              <a:extLst>
                <a:ext uri="{FF2B5EF4-FFF2-40B4-BE49-F238E27FC236}">
                  <a16:creationId xmlns:a16="http://schemas.microsoft.com/office/drawing/2014/main" id="{22EC51C5-EE09-4B4E-9C94-350E1111A1AE}"/>
                </a:ext>
              </a:extLst>
            </p:cNvPr>
            <p:cNvSpPr/>
            <p:nvPr/>
          </p:nvSpPr>
          <p:spPr>
            <a:xfrm>
              <a:off x="83819" y="8685282"/>
              <a:ext cx="6690359" cy="350972"/>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18">
              <a:extLst>
                <a:ext uri="{FF2B5EF4-FFF2-40B4-BE49-F238E27FC236}">
                  <a16:creationId xmlns:a16="http://schemas.microsoft.com/office/drawing/2014/main" id="{67CB9AC4-ED2C-4A77-8B6B-E1AC3F23604A}"/>
                </a:ext>
              </a:extLst>
            </p:cNvPr>
            <p:cNvSpPr/>
            <p:nvPr/>
          </p:nvSpPr>
          <p:spPr>
            <a:xfrm>
              <a:off x="194885" y="8666426"/>
              <a:ext cx="2948939" cy="380344"/>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r>
                <a:rPr lang="en-US" sz="1400" b="1" dirty="0">
                  <a:solidFill>
                    <a:srgbClr val="265F92"/>
                  </a:solidFill>
                </a:rPr>
                <a:t>CONTACT:</a:t>
              </a:r>
              <a:endParaRPr lang="en-US" sz="1200" b="1" dirty="0">
                <a:solidFill>
                  <a:srgbClr val="265F92"/>
                </a:solidFill>
              </a:endParaRPr>
            </a:p>
          </p:txBody>
        </p:sp>
        <p:sp>
          <p:nvSpPr>
            <p:cNvPr id="43" name="TextBox 42">
              <a:extLst>
                <a:ext uri="{FF2B5EF4-FFF2-40B4-BE49-F238E27FC236}">
                  <a16:creationId xmlns:a16="http://schemas.microsoft.com/office/drawing/2014/main" id="{A27948BD-9045-4772-9428-4E37499B1847}"/>
                </a:ext>
              </a:extLst>
            </p:cNvPr>
            <p:cNvSpPr txBox="1"/>
            <p:nvPr/>
          </p:nvSpPr>
          <p:spPr>
            <a:xfrm>
              <a:off x="1282643" y="8653701"/>
              <a:ext cx="5246370" cy="400110"/>
            </a:xfrm>
            <a:prstGeom prst="rect">
              <a:avLst/>
            </a:prstGeom>
            <a:noFill/>
          </p:spPr>
          <p:txBody>
            <a:bodyPr wrap="square" rtlCol="0">
              <a:spAutoFit/>
            </a:bodyPr>
            <a:lstStyle/>
            <a:p>
              <a:r>
                <a:rPr lang="en-US" sz="1000" dirty="0">
                  <a:solidFill>
                    <a:srgbClr val="1D4971"/>
                  </a:solidFill>
                </a:rPr>
                <a:t>For more information about Tackling Transfer, please contact Program Associate McKenzie Maxson at </a:t>
              </a:r>
              <a:r>
                <a:rPr lang="en-US" sz="1000" dirty="0" err="1">
                  <a:solidFill>
                    <a:srgbClr val="1D4971"/>
                  </a:solidFill>
                  <a:hlinkClick r:id="rId6"/>
                </a:rPr>
                <a:t>mckenzie.</a:t>
              </a:r>
              <a:r>
                <a:rPr lang="en-US" sz="1000" err="1">
                  <a:solidFill>
                    <a:srgbClr val="1D4971"/>
                  </a:solidFill>
                  <a:hlinkClick r:id="rId6"/>
                </a:rPr>
                <a:t>maxson</a:t>
              </a:r>
              <a:r>
                <a:rPr lang="en-US" sz="1000">
                  <a:solidFill>
                    <a:srgbClr val="1D4971"/>
                  </a:solidFill>
                  <a:hlinkClick r:id="rId6"/>
                </a:rPr>
                <a:t>@aspeninstitute.org</a:t>
              </a:r>
              <a:r>
                <a:rPr lang="en-US" sz="1000">
                  <a:solidFill>
                    <a:srgbClr val="1D4971"/>
                  </a:solidFill>
                </a:rPr>
                <a:t>. </a:t>
              </a:r>
              <a:endParaRPr lang="en-US" sz="1000" dirty="0">
                <a:solidFill>
                  <a:srgbClr val="1D4971"/>
                </a:solidFill>
              </a:endParaRPr>
            </a:p>
          </p:txBody>
        </p:sp>
      </p:grpSp>
      <p:sp>
        <p:nvSpPr>
          <p:cNvPr id="45" name="TextBox 44">
            <a:extLst>
              <a:ext uri="{FF2B5EF4-FFF2-40B4-BE49-F238E27FC236}">
                <a16:creationId xmlns:a16="http://schemas.microsoft.com/office/drawing/2014/main" id="{034D3DA7-FD2D-4182-85F6-61A211BEF613}"/>
              </a:ext>
            </a:extLst>
          </p:cNvPr>
          <p:cNvSpPr txBox="1"/>
          <p:nvPr/>
        </p:nvSpPr>
        <p:spPr>
          <a:xfrm>
            <a:off x="99060" y="7198465"/>
            <a:ext cx="6490463" cy="246221"/>
          </a:xfrm>
          <a:prstGeom prst="rect">
            <a:avLst/>
          </a:prstGeom>
          <a:noFill/>
        </p:spPr>
        <p:txBody>
          <a:bodyPr wrap="square" rtlCol="0">
            <a:spAutoFit/>
          </a:bodyPr>
          <a:lstStyle/>
          <a:p>
            <a:r>
              <a:rPr lang="en-US" sz="1000" dirty="0">
                <a:solidFill>
                  <a:schemeClr val="tx1">
                    <a:lumMod val="65000"/>
                    <a:lumOff val="35000"/>
                  </a:schemeClr>
                </a:solidFill>
              </a:rPr>
              <a:t>Tackling Transfer is made possible through the commitment and support of the following philanthropic partners:</a:t>
            </a:r>
            <a:endParaRPr lang="en-US" sz="1000" dirty="0"/>
          </a:p>
        </p:txBody>
      </p:sp>
      <p:pic>
        <p:nvPicPr>
          <p:cNvPr id="46" name="Picture 8" descr="Image result for joyce foundation">
            <a:extLst>
              <a:ext uri="{FF2B5EF4-FFF2-40B4-BE49-F238E27FC236}">
                <a16:creationId xmlns:a16="http://schemas.microsoft.com/office/drawing/2014/main" id="{D69B417E-8ECF-4BF9-9B16-E1083B0997E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026" y="8164004"/>
            <a:ext cx="2596259" cy="243509"/>
          </a:xfrm>
          <a:prstGeom prst="rect">
            <a:avLst/>
          </a:prstGeom>
          <a:noFill/>
          <a:extLst>
            <a:ext uri="{909E8E84-426E-40DD-AFC4-6F175D3DCCD1}">
              <a14:hiddenFill xmlns:a14="http://schemas.microsoft.com/office/drawing/2010/main">
                <a:solidFill>
                  <a:srgbClr val="FFFFFF"/>
                </a:solidFill>
              </a14:hiddenFill>
            </a:ext>
          </a:extLst>
        </p:spPr>
      </p:pic>
      <p:sp>
        <p:nvSpPr>
          <p:cNvPr id="47" name="Rounded Rectangle 18">
            <a:extLst>
              <a:ext uri="{FF2B5EF4-FFF2-40B4-BE49-F238E27FC236}">
                <a16:creationId xmlns:a16="http://schemas.microsoft.com/office/drawing/2014/main" id="{2FE486DC-2724-4FE1-9132-790BE5AC80ED}"/>
              </a:ext>
            </a:extLst>
          </p:cNvPr>
          <p:cNvSpPr/>
          <p:nvPr/>
        </p:nvSpPr>
        <p:spPr>
          <a:xfrm>
            <a:off x="137159" y="6770467"/>
            <a:ext cx="2948939" cy="380344"/>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r>
              <a:rPr lang="en-US" sz="1400" b="1" dirty="0">
                <a:solidFill>
                  <a:srgbClr val="265F92"/>
                </a:solidFill>
              </a:rPr>
              <a:t>SUPPORTERS</a:t>
            </a:r>
            <a:endParaRPr lang="en-US" sz="1200" b="1" dirty="0">
              <a:solidFill>
                <a:srgbClr val="265F92"/>
              </a:solidFill>
            </a:endParaRPr>
          </a:p>
        </p:txBody>
      </p:sp>
      <p:sp>
        <p:nvSpPr>
          <p:cNvPr id="48" name="TextBox 47">
            <a:extLst>
              <a:ext uri="{FF2B5EF4-FFF2-40B4-BE49-F238E27FC236}">
                <a16:creationId xmlns:a16="http://schemas.microsoft.com/office/drawing/2014/main" id="{1ADAC9DD-E466-4F4F-AEC0-146DA4BBEFC1}"/>
              </a:ext>
            </a:extLst>
          </p:cNvPr>
          <p:cNvSpPr txBox="1"/>
          <p:nvPr/>
        </p:nvSpPr>
        <p:spPr>
          <a:xfrm>
            <a:off x="1421557" y="6037340"/>
            <a:ext cx="2204963" cy="400110"/>
          </a:xfrm>
          <a:prstGeom prst="rect">
            <a:avLst/>
          </a:prstGeom>
          <a:noFill/>
        </p:spPr>
        <p:txBody>
          <a:bodyPr wrap="square" rtlCol="0">
            <a:spAutoFit/>
          </a:bodyPr>
          <a:lstStyle/>
          <a:p>
            <a:pPr algn="ctr"/>
            <a:r>
              <a:rPr lang="en-US" sz="1000" b="1" dirty="0">
                <a:solidFill>
                  <a:srgbClr val="1D4971"/>
                </a:solidFill>
              </a:rPr>
              <a:t>TEXAS:</a:t>
            </a:r>
          </a:p>
          <a:p>
            <a:pPr algn="ctr"/>
            <a:r>
              <a:rPr lang="en-US" sz="1000" dirty="0">
                <a:solidFill>
                  <a:schemeClr val="tx1">
                    <a:lumMod val="65000"/>
                    <a:lumOff val="35000"/>
                  </a:schemeClr>
                </a:solidFill>
                <a:hlinkClick r:id="rId8"/>
              </a:rPr>
              <a:t>The Charles A. Dana Center</a:t>
            </a:r>
            <a:endParaRPr lang="en-US" sz="1000" dirty="0">
              <a:solidFill>
                <a:schemeClr val="tx1">
                  <a:lumMod val="65000"/>
                  <a:lumOff val="35000"/>
                </a:schemeClr>
              </a:solidFill>
            </a:endParaRPr>
          </a:p>
        </p:txBody>
      </p:sp>
      <p:sp>
        <p:nvSpPr>
          <p:cNvPr id="49" name="TextBox 48">
            <a:extLst>
              <a:ext uri="{FF2B5EF4-FFF2-40B4-BE49-F238E27FC236}">
                <a16:creationId xmlns:a16="http://schemas.microsoft.com/office/drawing/2014/main" id="{CCA44CAF-8D42-42F8-9EDF-FE87504D94B4}"/>
              </a:ext>
            </a:extLst>
          </p:cNvPr>
          <p:cNvSpPr txBox="1"/>
          <p:nvPr/>
        </p:nvSpPr>
        <p:spPr>
          <a:xfrm>
            <a:off x="3487629" y="6023209"/>
            <a:ext cx="2864879" cy="553998"/>
          </a:xfrm>
          <a:prstGeom prst="rect">
            <a:avLst/>
          </a:prstGeom>
          <a:noFill/>
        </p:spPr>
        <p:txBody>
          <a:bodyPr wrap="square" rtlCol="0">
            <a:spAutoFit/>
          </a:bodyPr>
          <a:lstStyle/>
          <a:p>
            <a:pPr algn="ctr"/>
            <a:r>
              <a:rPr lang="en-US" sz="1000" b="1" dirty="0">
                <a:solidFill>
                  <a:srgbClr val="1D4971"/>
                </a:solidFill>
              </a:rPr>
              <a:t>VIRGINIA:</a:t>
            </a:r>
          </a:p>
          <a:p>
            <a:pPr algn="ctr"/>
            <a:r>
              <a:rPr lang="en-US" sz="1000" dirty="0">
                <a:solidFill>
                  <a:schemeClr val="tx1">
                    <a:lumMod val="65000"/>
                    <a:lumOff val="35000"/>
                  </a:schemeClr>
                </a:solidFill>
                <a:hlinkClick r:id="rId9"/>
              </a:rPr>
              <a:t>State Council of Higher Education for Virginia</a:t>
            </a:r>
            <a:endParaRPr lang="en-US" sz="1000" dirty="0">
              <a:solidFill>
                <a:schemeClr val="tx1">
                  <a:lumMod val="65000"/>
                  <a:lumOff val="35000"/>
                </a:schemeClr>
              </a:solidFill>
            </a:endParaRPr>
          </a:p>
          <a:p>
            <a:pPr algn="ctr"/>
            <a:r>
              <a:rPr lang="en-US" sz="1000" dirty="0">
                <a:solidFill>
                  <a:schemeClr val="tx1">
                    <a:lumMod val="65000"/>
                    <a:lumOff val="35000"/>
                  </a:schemeClr>
                </a:solidFill>
                <a:hlinkClick r:id="rId10"/>
              </a:rPr>
              <a:t>Virginia’s Community Colleges</a:t>
            </a:r>
            <a:endParaRPr lang="en-US" sz="1000" dirty="0">
              <a:solidFill>
                <a:schemeClr val="tx1">
                  <a:lumMod val="65000"/>
                  <a:lumOff val="35000"/>
                </a:schemeClr>
              </a:solidFill>
            </a:endParaRPr>
          </a:p>
        </p:txBody>
      </p:sp>
      <p:sp>
        <p:nvSpPr>
          <p:cNvPr id="6" name="TextBox 5">
            <a:extLst>
              <a:ext uri="{FF2B5EF4-FFF2-40B4-BE49-F238E27FC236}">
                <a16:creationId xmlns:a16="http://schemas.microsoft.com/office/drawing/2014/main" id="{A31B519B-10B3-4AE7-A82E-2A6EE067BFA5}"/>
              </a:ext>
            </a:extLst>
          </p:cNvPr>
          <p:cNvSpPr txBox="1"/>
          <p:nvPr/>
        </p:nvSpPr>
        <p:spPr>
          <a:xfrm>
            <a:off x="194885" y="2819400"/>
            <a:ext cx="4821428" cy="1384995"/>
          </a:xfrm>
          <a:prstGeom prst="rect">
            <a:avLst/>
          </a:prstGeom>
          <a:noFill/>
        </p:spPr>
        <p:txBody>
          <a:bodyPr wrap="square" rtlCol="0">
            <a:spAutoFit/>
          </a:bodyPr>
          <a:lstStyle/>
          <a:p>
            <a:pPr marL="171450" indent="-171450">
              <a:buFont typeface="Arial" panose="020B0604020202020204" pitchFamily="34" charset="0"/>
              <a:buChar char="•"/>
            </a:pPr>
            <a:r>
              <a:rPr lang="en-US" sz="1050" u="sng" dirty="0">
                <a:solidFill>
                  <a:schemeClr val="tx1">
                    <a:lumMod val="65000"/>
                    <a:lumOff val="35000"/>
                  </a:schemeClr>
                </a:solidFill>
              </a:rPr>
              <a:t>Customized institutional support</a:t>
            </a:r>
            <a:r>
              <a:rPr lang="en-US" sz="1050" dirty="0">
                <a:solidFill>
                  <a:schemeClr val="tx1">
                    <a:lumMod val="65000"/>
                    <a:lumOff val="35000"/>
                  </a:schemeClr>
                </a:solidFill>
              </a:rPr>
              <a:t>. This will include team workshops, leadership convenings, and targeted technical assistance to elevate best practices from the field.</a:t>
            </a:r>
          </a:p>
          <a:p>
            <a:pPr marL="171450" indent="-171450">
              <a:buFont typeface="Arial" panose="020B0604020202020204" pitchFamily="34" charset="0"/>
              <a:buChar char="•"/>
            </a:pPr>
            <a:endParaRPr lang="en-US" sz="1050" dirty="0">
              <a:solidFill>
                <a:schemeClr val="tx1">
                  <a:lumMod val="65000"/>
                  <a:lumOff val="35000"/>
                </a:schemeClr>
              </a:solidFill>
            </a:endParaRPr>
          </a:p>
          <a:p>
            <a:pPr marL="171450" indent="-171450">
              <a:buFont typeface="Arial" panose="020B0604020202020204" pitchFamily="34" charset="0"/>
              <a:buChar char="•"/>
            </a:pPr>
            <a:r>
              <a:rPr lang="en-US" sz="1050" u="sng" dirty="0">
                <a:solidFill>
                  <a:schemeClr val="tx1">
                    <a:lumMod val="65000"/>
                    <a:lumOff val="35000"/>
                  </a:schemeClr>
                </a:solidFill>
              </a:rPr>
              <a:t>State/system policy work.</a:t>
            </a:r>
            <a:r>
              <a:rPr lang="en-US" sz="1050" dirty="0">
                <a:solidFill>
                  <a:schemeClr val="tx1">
                    <a:lumMod val="65000"/>
                    <a:lumOff val="35000"/>
                  </a:schemeClr>
                </a:solidFill>
              </a:rPr>
              <a:t> This will be integrated with institutional practice efforts. In collaboration with our state partners, the team will assess opportunities and challenges in existing or forthcoming state transfer policy.</a:t>
            </a:r>
          </a:p>
          <a:p>
            <a:endParaRPr lang="en-US" sz="1050" dirty="0"/>
          </a:p>
        </p:txBody>
      </p:sp>
      <p:pic>
        <p:nvPicPr>
          <p:cNvPr id="7" name="Picture 6">
            <a:extLst>
              <a:ext uri="{FF2B5EF4-FFF2-40B4-BE49-F238E27FC236}">
                <a16:creationId xmlns:a16="http://schemas.microsoft.com/office/drawing/2014/main" id="{10910271-E988-440C-9D4C-2BC847BC58EA}"/>
              </a:ext>
            </a:extLst>
          </p:cNvPr>
          <p:cNvPicPr>
            <a:picLocks noChangeAspect="1"/>
          </p:cNvPicPr>
          <p:nvPr/>
        </p:nvPicPr>
        <p:blipFill>
          <a:blip r:embed="rId11"/>
          <a:stretch>
            <a:fillRect/>
          </a:stretch>
        </p:blipFill>
        <p:spPr>
          <a:xfrm>
            <a:off x="4911991" y="7505554"/>
            <a:ext cx="1044902" cy="1044902"/>
          </a:xfrm>
          <a:prstGeom prst="rect">
            <a:avLst/>
          </a:prstGeom>
        </p:spPr>
      </p:pic>
      <p:pic>
        <p:nvPicPr>
          <p:cNvPr id="39" name="Picture 4" descr="Image result for ecmc foundation">
            <a:extLst>
              <a:ext uri="{FF2B5EF4-FFF2-40B4-BE49-F238E27FC236}">
                <a16:creationId xmlns:a16="http://schemas.microsoft.com/office/drawing/2014/main" id="{EFC49415-D337-4B86-9608-086BA4CA95C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88315" y="7406722"/>
            <a:ext cx="1253484" cy="125348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7" descr="A picture containing vector graphics, text&#10;&#10;Description generated with very high confidence">
            <a:extLst>
              <a:ext uri="{FF2B5EF4-FFF2-40B4-BE49-F238E27FC236}">
                <a16:creationId xmlns:a16="http://schemas.microsoft.com/office/drawing/2014/main" id="{62E74BC2-8410-4328-B731-22DD19961CD7}"/>
              </a:ext>
            </a:extLst>
          </p:cNvPr>
          <p:cNvPicPr>
            <a:picLocks noChangeAspect="1"/>
          </p:cNvPicPr>
          <p:nvPr/>
        </p:nvPicPr>
        <p:blipFill>
          <a:blip r:embed="rId13"/>
          <a:stretch>
            <a:fillRect/>
          </a:stretch>
        </p:blipFill>
        <p:spPr>
          <a:xfrm>
            <a:off x="703273" y="7510485"/>
            <a:ext cx="2058857" cy="398611"/>
          </a:xfrm>
          <a:prstGeom prst="rect">
            <a:avLst/>
          </a:prstGeom>
        </p:spPr>
      </p:pic>
    </p:spTree>
    <p:extLst>
      <p:ext uri="{BB962C8B-B14F-4D97-AF65-F5344CB8AC3E}">
        <p14:creationId xmlns:p14="http://schemas.microsoft.com/office/powerpoint/2010/main" val="14299923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281B2A0C8E3AC49B6EF8E1686F6761D" ma:contentTypeVersion="5" ma:contentTypeDescription="Create a new document." ma:contentTypeScope="" ma:versionID="11560b8245a0648eecc25f752b4909c4">
  <xsd:schema xmlns:xsd="http://www.w3.org/2001/XMLSchema" xmlns:xs="http://www.w3.org/2001/XMLSchema" xmlns:p="http://schemas.microsoft.com/office/2006/metadata/properties" xmlns:ns2="c24ca4ec-7155-44bd-a1fa-1526e2c684ab" targetNamespace="http://schemas.microsoft.com/office/2006/metadata/properties" ma:root="true" ma:fieldsID="9780e080eedf59a3d5bcfc5ed621679a" ns2:_="">
    <xsd:import namespace="c24ca4ec-7155-44bd-a1fa-1526e2c684a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4ca4ec-7155-44bd-a1fa-1526e2c684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6C0FDE-DF46-4AD7-825B-8CEA32C3E46A}">
  <ds:schemaRefs>
    <ds:schemaRef ds:uri="http://purl.org/dc/elements/1.1/"/>
    <ds:schemaRef ds:uri="http://schemas.microsoft.com/office/2006/metadata/properties"/>
    <ds:schemaRef ds:uri="http://purl.org/dc/terms/"/>
    <ds:schemaRef ds:uri="c24ca4ec-7155-44bd-a1fa-1526e2c684ab"/>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DD73A24-C7C5-40AD-BE05-BDCF3E04A5B8}">
  <ds:schemaRefs>
    <ds:schemaRef ds:uri="http://schemas.microsoft.com/sharepoint/v3/contenttype/forms"/>
  </ds:schemaRefs>
</ds:datastoreItem>
</file>

<file path=customXml/itemProps3.xml><?xml version="1.0" encoding="utf-8"?>
<ds:datastoreItem xmlns:ds="http://schemas.openxmlformats.org/officeDocument/2006/customXml" ds:itemID="{7323FC65-D3BC-4F45-B16A-2D41EE5A39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4ca4ec-7155-44bd-a1fa-1526e2c684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4486</TotalTime>
  <Words>783</Words>
  <Application>Microsoft Office PowerPoint</Application>
  <PresentationFormat>On-screen Show (4:3)</PresentationFormat>
  <Paragraphs>49</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Times</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Witham</dc:creator>
  <cp:lastModifiedBy>Juana H Sanchez</cp:lastModifiedBy>
  <cp:revision>104</cp:revision>
  <dcterms:created xsi:type="dcterms:W3CDTF">2016-07-07T18:42:18Z</dcterms:created>
  <dcterms:modified xsi:type="dcterms:W3CDTF">2020-02-19T22:43:52Z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0x010100E281B2A0C8E3AC49B6EF8E1686F6761D</vt:lpwstr>
  </property>
  <property fmtid="{D5CDD505-2E9C-101B-9397-08002B2CF9AE}" pid="3" name="AuthorIds_UIVersion_512">
    <vt:lpwstr>12</vt:lpwstr>
  </property>
  <property fmtid="{D5CDD505-2E9C-101B-9397-08002B2CF9AE}" pid="4" name="AuthorIds_UIVersion_1024">
    <vt:lpwstr>12</vt:lpwstr>
  </property>
</Properties>
</file>